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7"/>
  </p:notesMasterIdLst>
  <p:handoutMasterIdLst>
    <p:handoutMasterId r:id="rId8"/>
  </p:handoutMasterIdLst>
  <p:sldIdLst>
    <p:sldId id="437" r:id="rId2"/>
    <p:sldId id="454" r:id="rId3"/>
    <p:sldId id="451" r:id="rId4"/>
    <p:sldId id="453" r:id="rId5"/>
    <p:sldId id="446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E"/>
    <a:srgbClr val="CCFFFF"/>
    <a:srgbClr val="FF3300"/>
    <a:srgbClr val="000099"/>
    <a:srgbClr val="FF0000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4664" autoAdjust="0"/>
  </p:normalViewPr>
  <p:slideViewPr>
    <p:cSldViewPr>
      <p:cViewPr varScale="1">
        <p:scale>
          <a:sx n="75" d="100"/>
          <a:sy n="75" d="100"/>
        </p:scale>
        <p:origin x="103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467544" y="260648"/>
            <a:ext cx="8387161" cy="6408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smtClean="0">
                <a:solidFill>
                  <a:srgbClr val="002060"/>
                </a:solidFill>
              </a:rPr>
              <a:t>«Транспортное </a:t>
            </a:r>
            <a:r>
              <a:rPr lang="ru-RU" sz="3600" dirty="0">
                <a:solidFill>
                  <a:srgbClr val="002060"/>
                </a:solidFill>
              </a:rPr>
              <a:t>образование. 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Условия дальнейшего развития</a:t>
            </a:r>
            <a:r>
              <a:rPr lang="ru-RU" sz="3600" dirty="0">
                <a:solidFill>
                  <a:srgbClr val="002060"/>
                </a:solidFill>
              </a:rPr>
              <a:t>» 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endParaRPr lang="ru-RU" sz="3600" dirty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Президент Ассоциации вузов транспорта, ректор МИИТ, д.т.н., профессор</a:t>
            </a:r>
          </a:p>
          <a:p>
            <a:pPr algn="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ЛЁВИН БОРИС АЛЕКСЕЕВИЧ</a:t>
            </a:r>
          </a:p>
          <a:p>
            <a:pPr algn="r">
              <a:lnSpc>
                <a:spcPct val="1500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г.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Москва, 30 ноября 2015 г.</a:t>
            </a:r>
          </a:p>
          <a:p>
            <a:pPr algn="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-10461"/>
            <a:ext cx="7992888" cy="487134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Мониторинг </a:t>
            </a:r>
            <a:r>
              <a:rPr lang="ru-RU" sz="2400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dirty="0" smtClean="0">
                <a:solidFill>
                  <a:srgbClr val="002060"/>
                </a:solidFill>
              </a:rPr>
              <a:t> России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63500"/>
            <a:ext cx="433636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0448" y="1916832"/>
            <a:ext cx="8568952" cy="4752528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FFFF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800" dirty="0" smtClean="0">
              <a:solidFill>
                <a:srgbClr val="FFFF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Образовательная деятельность – </a:t>
            </a:r>
            <a:r>
              <a:rPr lang="ru-RU" sz="2800" dirty="0" smtClean="0">
                <a:solidFill>
                  <a:srgbClr val="FF0000"/>
                </a:solidFill>
              </a:rPr>
              <a:t>16 (12)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FFFF00"/>
                </a:solidFill>
              </a:rPr>
              <a:t>Научно-исследовательская </a:t>
            </a:r>
            <a:r>
              <a:rPr lang="ru-RU" sz="2800" dirty="0" smtClean="0">
                <a:solidFill>
                  <a:srgbClr val="FFFF00"/>
                </a:solidFill>
              </a:rPr>
              <a:t>деятельность – </a:t>
            </a:r>
            <a:r>
              <a:rPr lang="ru-RU" sz="2800" dirty="0" smtClean="0">
                <a:solidFill>
                  <a:srgbClr val="FF0000"/>
                </a:solidFill>
              </a:rPr>
              <a:t>2(2)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Международная деятельность – </a:t>
            </a:r>
            <a:r>
              <a:rPr lang="ru-RU" sz="2800" dirty="0" smtClean="0">
                <a:solidFill>
                  <a:srgbClr val="FF0000"/>
                </a:solidFill>
              </a:rPr>
              <a:t>4(5)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Финансово-экономическая деятельность – </a:t>
            </a:r>
            <a:r>
              <a:rPr lang="ru-RU" sz="2800" dirty="0" smtClean="0">
                <a:solidFill>
                  <a:srgbClr val="FF0000"/>
                </a:solidFill>
              </a:rPr>
              <a:t>1(4)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Инфраструктура – </a:t>
            </a:r>
            <a:r>
              <a:rPr lang="ru-RU" sz="2800" dirty="0" smtClean="0">
                <a:solidFill>
                  <a:srgbClr val="FF0000"/>
                </a:solidFill>
              </a:rPr>
              <a:t>(9).  </a:t>
            </a:r>
            <a:r>
              <a:rPr lang="ru-RU" sz="2800" dirty="0" smtClean="0">
                <a:solidFill>
                  <a:srgbClr val="FFFF00"/>
                </a:solidFill>
              </a:rPr>
              <a:t>Только 2013 г.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Трудоустройство – </a:t>
            </a:r>
            <a:r>
              <a:rPr lang="ru-RU" sz="2800" dirty="0" smtClean="0">
                <a:solidFill>
                  <a:srgbClr val="FF0000"/>
                </a:solidFill>
              </a:rPr>
              <a:t>1(6)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Средняя заработная плата ППС – </a:t>
            </a:r>
            <a:r>
              <a:rPr lang="ru-RU" sz="2800" dirty="0" smtClean="0">
                <a:solidFill>
                  <a:srgbClr val="FF0000"/>
                </a:solidFill>
              </a:rPr>
              <a:t>2. </a:t>
            </a:r>
            <a:r>
              <a:rPr lang="ru-RU" sz="2800" dirty="0" smtClean="0">
                <a:solidFill>
                  <a:srgbClr val="FFFF00"/>
                </a:solidFill>
              </a:rPr>
              <a:t>Только 2014 г.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800" dirty="0" smtClean="0">
              <a:solidFill>
                <a:srgbClr val="FFFF00"/>
              </a:solidFill>
            </a:endParaRP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endParaRPr lang="ru-RU" sz="2400" dirty="0" smtClean="0">
              <a:solidFill>
                <a:srgbClr val="FFFF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504" y="692697"/>
            <a:ext cx="8568952" cy="122413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Количество вузов Минтранса России, не выполнивших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пороговые значения показателей эффективности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2014 (2013) гг.</a:t>
            </a:r>
          </a:p>
        </p:txBody>
      </p:sp>
    </p:spTree>
    <p:extLst>
      <p:ext uri="{BB962C8B-B14F-4D97-AF65-F5344CB8AC3E}">
        <p14:creationId xmlns:p14="http://schemas.microsoft.com/office/powerpoint/2010/main" val="33337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16632"/>
            <a:ext cx="7992888" cy="764623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Основные условия развития и повышения престижа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т</a:t>
            </a:r>
            <a:r>
              <a:rPr lang="ru-RU" sz="2400" dirty="0" smtClean="0">
                <a:solidFill>
                  <a:srgbClr val="002060"/>
                </a:solidFill>
              </a:rPr>
              <a:t>ранспортного образования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3222725"/>
            <a:ext cx="3816424" cy="3208907"/>
          </a:xfrm>
          <a:prstGeom prst="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Формирование фонда развития </a:t>
            </a:r>
            <a:r>
              <a:rPr lang="ru-RU" sz="2800" dirty="0" smtClean="0">
                <a:solidFill>
                  <a:srgbClr val="FFFF00"/>
                </a:solidFill>
              </a:rPr>
              <a:t>отраслевого </a:t>
            </a:r>
            <a:r>
              <a:rPr lang="ru-RU" sz="2800" dirty="0">
                <a:solidFill>
                  <a:srgbClr val="FFFF00"/>
                </a:solidFill>
              </a:rPr>
              <a:t>образования</a:t>
            </a:r>
          </a:p>
        </p:txBody>
      </p:sp>
      <p:sp>
        <p:nvSpPr>
          <p:cNvPr id="11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77924" y="135508"/>
            <a:ext cx="433636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1196752"/>
            <a:ext cx="3816424" cy="3240360"/>
          </a:xfrm>
          <a:prstGeom prst="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Оценка качества </a:t>
            </a:r>
          </a:p>
          <a:p>
            <a:pPr algn="ctr"/>
            <a:r>
              <a:rPr lang="ru-RU" sz="2800" dirty="0">
                <a:solidFill>
                  <a:srgbClr val="FFFF00"/>
                </a:solidFill>
              </a:rPr>
              <a:t>т</a:t>
            </a:r>
            <a:r>
              <a:rPr lang="ru-RU" sz="2800" dirty="0" smtClean="0">
                <a:solidFill>
                  <a:srgbClr val="FFFF00"/>
                </a:solidFill>
              </a:rPr>
              <a:t>ранспортного образования с позиций интересов отрасли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5517232"/>
            <a:ext cx="3816424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РАБОТОДАТЕЛИ !!!</a:t>
            </a:r>
            <a:endParaRPr lang="ru-RU" sz="2800" dirty="0"/>
          </a:p>
        </p:txBody>
      </p:sp>
      <p:sp>
        <p:nvSpPr>
          <p:cNvPr id="13" name="Нашивка 12"/>
          <p:cNvSpPr/>
          <p:nvPr/>
        </p:nvSpPr>
        <p:spPr>
          <a:xfrm rot="16200000">
            <a:off x="1835697" y="4509120"/>
            <a:ext cx="792088" cy="936104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1196752"/>
            <a:ext cx="3816424" cy="914400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ПОПЕЧИТЕЛЬСКИЙ СОВЕТ</a:t>
            </a:r>
            <a:endParaRPr lang="ru-RU" sz="2800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6372200" y="2132856"/>
            <a:ext cx="792088" cy="936104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-10462"/>
            <a:ext cx="7992888" cy="877389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Образовательная </a:t>
            </a:r>
            <a:r>
              <a:rPr lang="ru-RU" sz="2400" dirty="0">
                <a:solidFill>
                  <a:srgbClr val="002060"/>
                </a:solidFill>
              </a:rPr>
              <a:t>д</a:t>
            </a:r>
            <a:r>
              <a:rPr lang="ru-RU" sz="2400" dirty="0" smtClean="0">
                <a:solidFill>
                  <a:srgbClr val="002060"/>
                </a:solidFill>
              </a:rPr>
              <a:t>еятельность в рамках международных организаций (по видам транспорта)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001624"/>
            <a:ext cx="3456384" cy="843200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ВУЗЫ РОСАВИАЦИИ</a:t>
            </a:r>
          </a:p>
        </p:txBody>
      </p:sp>
      <p:sp>
        <p:nvSpPr>
          <p:cNvPr id="11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63500"/>
            <a:ext cx="433636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3068960"/>
            <a:ext cx="3456384" cy="3672408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ВУЗЫ РОСЖЕЛДОРА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2060848"/>
            <a:ext cx="3456384" cy="853646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ВУЗЫ РОСМОРРЕЧФЛОТА</a:t>
            </a:r>
          </a:p>
        </p:txBody>
      </p:sp>
      <p:sp>
        <p:nvSpPr>
          <p:cNvPr id="31" name="Нашивка 30"/>
          <p:cNvSpPr/>
          <p:nvPr/>
        </p:nvSpPr>
        <p:spPr>
          <a:xfrm>
            <a:off x="3707904" y="1268760"/>
            <a:ext cx="792088" cy="36004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16016" y="1001624"/>
            <a:ext cx="4320480" cy="81447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ИКАО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716016" y="3068960"/>
            <a:ext cx="4320480" cy="367240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Начало работы по унификации </a:t>
            </a:r>
            <a:r>
              <a:rPr lang="ru-RU" sz="2400" dirty="0">
                <a:solidFill>
                  <a:srgbClr val="002060"/>
                </a:solidFill>
              </a:rPr>
              <a:t>м</a:t>
            </a:r>
            <a:r>
              <a:rPr lang="ru-RU" sz="2400" dirty="0" smtClean="0">
                <a:solidFill>
                  <a:srgbClr val="002060"/>
                </a:solidFill>
              </a:rPr>
              <a:t>еждународных требований к квалификации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р</a:t>
            </a:r>
            <a:r>
              <a:rPr lang="ru-RU" sz="2400" dirty="0" smtClean="0">
                <a:solidFill>
                  <a:srgbClr val="002060"/>
                </a:solidFill>
              </a:rPr>
              <a:t>аботников железных дорог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(формат </a:t>
            </a:r>
            <a:r>
              <a:rPr lang="ru-RU" sz="2400" dirty="0" smtClean="0">
                <a:solidFill>
                  <a:srgbClr val="FF0000"/>
                </a:solidFill>
              </a:rPr>
              <a:t>МСЖД и ОСЖД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716016" y="2060848"/>
            <a:ext cx="4320480" cy="85364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ИМО</a:t>
            </a:r>
          </a:p>
        </p:txBody>
      </p:sp>
      <p:sp>
        <p:nvSpPr>
          <p:cNvPr id="40" name="Нашивка 39"/>
          <p:cNvSpPr/>
          <p:nvPr/>
        </p:nvSpPr>
        <p:spPr>
          <a:xfrm>
            <a:off x="3779912" y="2276872"/>
            <a:ext cx="792088" cy="36004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3779912" y="4653136"/>
            <a:ext cx="792088" cy="36004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4171" y="116632"/>
            <a:ext cx="7992888" cy="505163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0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</a:t>
            </a:r>
            <a:r>
              <a:rPr lang="ru-RU" sz="2400" dirty="0" smtClean="0">
                <a:solidFill>
                  <a:srgbClr val="002060"/>
                </a:solidFill>
              </a:rPr>
              <a:t>оддержка Минтранса России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37836" y="63500"/>
            <a:ext cx="433636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420888"/>
            <a:ext cx="8352928" cy="139038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Открытие специальностей ВО, обеспечивающих отрасль квалифицированными </a:t>
            </a:r>
            <a:r>
              <a:rPr lang="ru-RU" sz="2200" dirty="0" smtClean="0">
                <a:solidFill>
                  <a:srgbClr val="FF0000"/>
                </a:solidFill>
              </a:rPr>
              <a:t>инженерами-экономистами </a:t>
            </a:r>
            <a:r>
              <a:rPr lang="ru-RU" sz="2200" dirty="0" smtClean="0">
                <a:solidFill>
                  <a:srgbClr val="002060"/>
                </a:solidFill>
              </a:rPr>
              <a:t>и специалистами по </a:t>
            </a:r>
            <a:r>
              <a:rPr lang="ru-RU" sz="2200" dirty="0" smtClean="0">
                <a:solidFill>
                  <a:srgbClr val="FF0000"/>
                </a:solidFill>
              </a:rPr>
              <a:t>правовому обеспечению </a:t>
            </a:r>
            <a:r>
              <a:rPr lang="ru-RU" sz="2200" dirty="0" smtClean="0">
                <a:solidFill>
                  <a:srgbClr val="002060"/>
                </a:solidFill>
              </a:rPr>
              <a:t>транспортной деятельности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5830" y="3937825"/>
            <a:ext cx="8352928" cy="85896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Восстановление </a:t>
            </a:r>
            <a:r>
              <a:rPr lang="ru-RU" sz="2200" dirty="0">
                <a:solidFill>
                  <a:srgbClr val="FF0000"/>
                </a:solidFill>
              </a:rPr>
              <a:t>бюджетного приёма </a:t>
            </a:r>
            <a:r>
              <a:rPr lang="ru-RU" sz="2200" dirty="0" smtClean="0">
                <a:solidFill>
                  <a:srgbClr val="002060"/>
                </a:solidFill>
              </a:rPr>
              <a:t>на гуманитарные </a:t>
            </a:r>
            <a:r>
              <a:rPr lang="ru-RU" sz="2200" dirty="0">
                <a:solidFill>
                  <a:srgbClr val="002060"/>
                </a:solidFill>
              </a:rPr>
              <a:t>направления высшего </a:t>
            </a:r>
            <a:r>
              <a:rPr lang="ru-RU" sz="2200" dirty="0" smtClean="0">
                <a:solidFill>
                  <a:srgbClr val="002060"/>
                </a:solidFill>
              </a:rPr>
              <a:t>образования, </a:t>
            </a:r>
            <a:r>
              <a:rPr lang="ru-RU" sz="2200" dirty="0" smtClean="0">
                <a:solidFill>
                  <a:srgbClr val="FF0000"/>
                </a:solidFill>
              </a:rPr>
              <a:t>востребованные отраслью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946980"/>
            <a:ext cx="8352928" cy="115725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Оптимизация филиальной сети </a:t>
            </a:r>
            <a:r>
              <a:rPr lang="ru-RU" sz="2200" dirty="0" smtClean="0">
                <a:solidFill>
                  <a:srgbClr val="002060"/>
                </a:solidFill>
              </a:rPr>
              <a:t>с учётом </a:t>
            </a:r>
            <a:r>
              <a:rPr lang="ru-RU" sz="2200" dirty="0" smtClean="0">
                <a:solidFill>
                  <a:srgbClr val="FF0000"/>
                </a:solidFill>
              </a:rPr>
              <a:t>региональных потребностей </a:t>
            </a:r>
            <a:r>
              <a:rPr lang="ru-RU" sz="2200" dirty="0" smtClean="0">
                <a:solidFill>
                  <a:srgbClr val="002060"/>
                </a:solidFill>
              </a:rPr>
              <a:t>в специалистах как </a:t>
            </a:r>
            <a:r>
              <a:rPr lang="ru-RU" sz="2200" dirty="0" err="1" smtClean="0">
                <a:solidFill>
                  <a:srgbClr val="002060"/>
                </a:solidFill>
              </a:rPr>
              <a:t>общетранспортного</a:t>
            </a:r>
            <a:r>
              <a:rPr lang="ru-RU" sz="2200" dirty="0" smtClean="0">
                <a:solidFill>
                  <a:srgbClr val="002060"/>
                </a:solidFill>
              </a:rPr>
              <a:t> профиля, так и различных видов транспорта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6241302"/>
            <a:ext cx="8352928" cy="50006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Восстановление </a:t>
            </a:r>
            <a:r>
              <a:rPr lang="ru-RU" sz="2200" dirty="0" smtClean="0">
                <a:solidFill>
                  <a:srgbClr val="FF0000"/>
                </a:solidFill>
              </a:rPr>
              <a:t>целевого приёма </a:t>
            </a:r>
            <a:r>
              <a:rPr lang="ru-RU" sz="2200" dirty="0" smtClean="0">
                <a:solidFill>
                  <a:srgbClr val="002060"/>
                </a:solidFill>
              </a:rPr>
              <a:t>на программы СПО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731861"/>
            <a:ext cx="8352928" cy="158417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Включение транспортного </a:t>
            </a:r>
            <a:r>
              <a:rPr lang="ru-RU" sz="2200" dirty="0" err="1" smtClean="0">
                <a:solidFill>
                  <a:srgbClr val="FF0000"/>
                </a:solidFill>
              </a:rPr>
              <a:t>специалитета</a:t>
            </a:r>
            <a:r>
              <a:rPr lang="ru-RU" sz="2200" dirty="0" smtClean="0">
                <a:solidFill>
                  <a:srgbClr val="FF0000"/>
                </a:solidFill>
              </a:rPr>
              <a:t> и аспирантуры </a:t>
            </a:r>
            <a:r>
              <a:rPr lang="ru-RU" sz="2200" dirty="0" smtClean="0">
                <a:solidFill>
                  <a:srgbClr val="002060"/>
                </a:solidFill>
              </a:rPr>
              <a:t>в «Перечень специальностей и направлений подготовки ВО, соответствующих </a:t>
            </a:r>
            <a:r>
              <a:rPr lang="ru-RU" sz="2200" dirty="0" smtClean="0">
                <a:solidFill>
                  <a:srgbClr val="FF0000"/>
                </a:solidFill>
              </a:rPr>
              <a:t>приоритетным направлениям </a:t>
            </a:r>
            <a:r>
              <a:rPr lang="ru-RU" sz="2200" dirty="0" smtClean="0">
                <a:solidFill>
                  <a:srgbClr val="002060"/>
                </a:solidFill>
              </a:rPr>
              <a:t>модернизации и технологического развития Российской экономики»</a:t>
            </a:r>
          </a:p>
        </p:txBody>
      </p:sp>
    </p:spTree>
    <p:extLst>
      <p:ext uri="{BB962C8B-B14F-4D97-AF65-F5344CB8AC3E}">
        <p14:creationId xmlns:p14="http://schemas.microsoft.com/office/powerpoint/2010/main" val="42030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8936</TotalTime>
  <Words>241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Отдел по связям</cp:lastModifiedBy>
  <cp:revision>987</cp:revision>
  <cp:lastPrinted>2015-03-19T10:41:37Z</cp:lastPrinted>
  <dcterms:created xsi:type="dcterms:W3CDTF">2005-10-12T08:18:34Z</dcterms:created>
  <dcterms:modified xsi:type="dcterms:W3CDTF">2015-11-29T16:38:19Z</dcterms:modified>
</cp:coreProperties>
</file>